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458" r:id="rId2"/>
    <p:sldId id="460" r:id="rId3"/>
    <p:sldId id="463" r:id="rId4"/>
    <p:sldId id="471" r:id="rId5"/>
    <p:sldId id="470" r:id="rId6"/>
    <p:sldId id="466" r:id="rId7"/>
    <p:sldId id="474" r:id="rId8"/>
    <p:sldId id="476" r:id="rId9"/>
    <p:sldId id="4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9C3708E-8A95-47DE-91E1-3A50A87C33E6}">
          <p14:sldIdLst>
            <p14:sldId id="458"/>
            <p14:sldId id="460"/>
            <p14:sldId id="463"/>
            <p14:sldId id="471"/>
            <p14:sldId id="470"/>
            <p14:sldId id="466"/>
            <p14:sldId id="474"/>
            <p14:sldId id="476"/>
            <p14:sldId id="4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CCFF99"/>
    <a:srgbClr val="33CC33"/>
    <a:srgbClr val="99FF99"/>
    <a:srgbClr val="0070C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39" autoAdjust="0"/>
    <p:restoredTop sz="92791" autoAdjust="0"/>
  </p:normalViewPr>
  <p:slideViewPr>
    <p:cSldViewPr snapToGrid="0" snapToObjects="1" showGuides="1">
      <p:cViewPr varScale="1">
        <p:scale>
          <a:sx n="46" d="100"/>
          <a:sy n="46" d="100"/>
        </p:scale>
        <p:origin x="168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F026D-C8BE-4FAF-AF8D-AE56ECFEEC2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14D14-A5A8-4C76-A60A-3173B1F9B3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934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4DFF1-96ED-4046-895A-5D10821CFBF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244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rgbClr val="01558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604" y="155734"/>
            <a:ext cx="3364992" cy="13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8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151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1200"/>
              </a:spcAft>
              <a:defRPr/>
            </a:lvl1pPr>
            <a:lvl2pPr marL="574675" indent="-374650">
              <a:spcAft>
                <a:spcPts val="1200"/>
              </a:spcAft>
              <a:defRPr/>
            </a:lvl2pPr>
            <a:lvl3pPr marL="914400" indent="-339725">
              <a:spcAft>
                <a:spcPts val="1200"/>
              </a:spcAft>
              <a:defRPr/>
            </a:lvl3pPr>
            <a:lvl4pPr marL="1254125" indent="-347663">
              <a:spcAft>
                <a:spcPts val="1200"/>
              </a:spcAft>
              <a:defRPr/>
            </a:lvl4pPr>
            <a:lvl5pPr marL="1601788" indent="-355600"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24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1">
                <a:solidFill>
                  <a:srgbClr val="1099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604" y="155734"/>
            <a:ext cx="3364992" cy="13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668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977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515292"/>
            <a:ext cx="4937760" cy="4353802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515292"/>
            <a:ext cx="4937760" cy="4353803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12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977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401909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155614"/>
            <a:ext cx="4937760" cy="3905551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401909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155613"/>
            <a:ext cx="4937760" cy="3905551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930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99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019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097280" y="1341120"/>
            <a:ext cx="10058400" cy="452797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8541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44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108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/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474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426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84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15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109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977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445623"/>
            <a:ext cx="10058400" cy="442347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0C88658-EE93-41E1-AC08-BCA5061FC2FA}" type="datetimeFigureOut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4105FC-EFA8-437D-B680-A3CF653458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18920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92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4675" indent="-347663" algn="l" defTabSz="914400" rtl="0" eaLnBrk="1" latinLnBrk="0" hangingPunct="1">
        <a:lnSpc>
          <a:spcPct val="90000"/>
        </a:lnSpc>
        <a:spcBef>
          <a:spcPts val="200"/>
        </a:spcBef>
        <a:spcAft>
          <a:spcPts val="12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-357188" algn="l" defTabSz="914400" rtl="0" eaLnBrk="1" latinLnBrk="0" hangingPunct="1">
        <a:lnSpc>
          <a:spcPct val="90000"/>
        </a:lnSpc>
        <a:spcBef>
          <a:spcPts val="200"/>
        </a:spcBef>
        <a:spcAft>
          <a:spcPts val="12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54125" indent="-347663" algn="l" defTabSz="914400" rtl="0" eaLnBrk="1" latinLnBrk="0" hangingPunct="1">
        <a:lnSpc>
          <a:spcPct val="90000"/>
        </a:lnSpc>
        <a:spcBef>
          <a:spcPts val="200"/>
        </a:spcBef>
        <a:spcAft>
          <a:spcPts val="12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1788" indent="-355600" algn="l" defTabSz="914400" rtl="0" eaLnBrk="1" latinLnBrk="0" hangingPunct="1">
        <a:lnSpc>
          <a:spcPct val="90000"/>
        </a:lnSpc>
        <a:spcBef>
          <a:spcPts val="200"/>
        </a:spcBef>
        <a:spcAft>
          <a:spcPts val="12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6000" b="1" dirty="0">
                <a:solidFill>
                  <a:srgbClr val="01558C"/>
                </a:solidFill>
              </a:rPr>
              <a:t>Racial Equity &amp; Disparities </a:t>
            </a:r>
            <a:r>
              <a:rPr lang="en-US" sz="6000" b="1" dirty="0" smtClean="0">
                <a:solidFill>
                  <a:srgbClr val="01558C"/>
                </a:solidFill>
              </a:rPr>
              <a:t>Research/CAB Workgroup</a:t>
            </a: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7, </a:t>
            </a:r>
            <a:r>
              <a:rPr lang="en-US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43967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6346" y="374072"/>
            <a:ext cx="6994003" cy="6483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 </a:t>
            </a:r>
            <a:endParaRPr lang="en-US" sz="2400" b="1" dirty="0"/>
          </a:p>
          <a:p>
            <a:pPr marL="514350" indent="-514350">
              <a:buFont typeface="+mj-lt"/>
              <a:buAutoNum type="romanUcPeriod"/>
            </a:pPr>
            <a:r>
              <a:rPr lang="en-US" sz="2400" b="1" dirty="0" smtClean="0"/>
              <a:t>Updates</a:t>
            </a:r>
          </a:p>
          <a:p>
            <a:pPr marL="1337310" lvl="2" indent="-514350">
              <a:buFont typeface="+mj-lt"/>
              <a:buAutoNum type="alphaLcPeriod"/>
            </a:pPr>
            <a:r>
              <a:rPr lang="en-US" sz="2400" dirty="0" smtClean="0"/>
              <a:t>Leadership</a:t>
            </a:r>
          </a:p>
          <a:p>
            <a:pPr marL="1337310" lvl="2" indent="-514350">
              <a:buFont typeface="+mj-lt"/>
              <a:buAutoNum type="alphaLcPeriod"/>
            </a:pPr>
            <a:r>
              <a:rPr lang="en-US" sz="2400" dirty="0" smtClean="0"/>
              <a:t>Literature review paper</a:t>
            </a:r>
            <a:endParaRPr lang="en-US" sz="2400" dirty="0"/>
          </a:p>
          <a:p>
            <a:pPr marL="514350" indent="-514350">
              <a:buFont typeface="+mj-lt"/>
              <a:buAutoNum type="romanUcPeriod"/>
            </a:pPr>
            <a:r>
              <a:rPr lang="en-US" sz="2400" b="1" dirty="0" smtClean="0"/>
              <a:t>Program Level CAB (“PL-CAB”): Review of draft items</a:t>
            </a:r>
            <a:r>
              <a:rPr lang="en-US" sz="2400" dirty="0" smtClean="0"/>
              <a:t> </a:t>
            </a:r>
            <a:endParaRPr lang="en-US" sz="2400" dirty="0"/>
          </a:p>
          <a:p>
            <a:pPr marL="514350" indent="-514350">
              <a:buFont typeface="+mj-lt"/>
              <a:buAutoNum type="romanUcPeriod"/>
            </a:pPr>
            <a:r>
              <a:rPr lang="en-US" sz="2400" b="1" dirty="0" smtClean="0"/>
              <a:t>Data on client race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b="1" dirty="0" smtClean="0"/>
              <a:t>Plan for </a:t>
            </a:r>
            <a:r>
              <a:rPr lang="en-US" sz="2400" b="1" smtClean="0"/>
              <a:t>next meeting (May 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56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7280" y="250027"/>
            <a:ext cx="10058400" cy="897763"/>
          </a:xfrm>
        </p:spPr>
        <p:txBody>
          <a:bodyPr/>
          <a:lstStyle/>
          <a:p>
            <a:pPr algn="ctr"/>
            <a:r>
              <a:rPr lang="en-US" dirty="0"/>
              <a:t>Research Review Article</a:t>
            </a: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9938954" y="2767300"/>
            <a:ext cx="2186445" cy="1933734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74675" indent="-347663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12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3571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12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54125" indent="-347663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12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1788" indent="-355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12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402150"/>
            <a:ext cx="117919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2960" lvl="2">
              <a:spcBef>
                <a:spcPts val="1200"/>
              </a:spcBef>
            </a:pPr>
            <a:r>
              <a:rPr lang="en-US" b="1" dirty="0"/>
              <a:t>Goal: </a:t>
            </a:r>
          </a:p>
          <a:p>
            <a:pPr marL="1108710" lvl="2" indent="-285750">
              <a:buFont typeface="Arial" panose="020B0604020202020204" pitchFamily="34" charset="0"/>
              <a:buChar char="•"/>
            </a:pPr>
            <a:r>
              <a:rPr lang="en-US" dirty="0"/>
              <a:t>Provide a “state of the knowledge” around early psychosis and race, ethnicity, disparities and related topics in the U.S.</a:t>
            </a:r>
          </a:p>
          <a:p>
            <a:pPr marL="1108710" lvl="2" indent="-285750">
              <a:buFont typeface="Arial" panose="020B0604020202020204" pitchFamily="34" charset="0"/>
              <a:buChar char="•"/>
            </a:pPr>
            <a:r>
              <a:rPr lang="en-US" dirty="0"/>
              <a:t>Serve as a resource to us and others as we design studies and write articles</a:t>
            </a:r>
          </a:p>
          <a:p>
            <a:pPr marL="1108710" lvl="2" indent="-285750">
              <a:buFont typeface="Arial" panose="020B0604020202020204" pitchFamily="34" charset="0"/>
              <a:buChar char="•"/>
            </a:pPr>
            <a:r>
              <a:rPr lang="en-US" dirty="0"/>
              <a:t>Possibly: Use resources to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create a (curated?) public database of research and assessments as part of a future grant/public engagement strategy</a:t>
            </a:r>
            <a:r>
              <a:rPr lang="en-US" dirty="0"/>
              <a:t> </a:t>
            </a:r>
          </a:p>
          <a:p>
            <a:pPr marL="822960" lvl="2"/>
            <a:endParaRPr lang="en-US" b="1" dirty="0"/>
          </a:p>
          <a:p>
            <a:pPr marL="822960" lvl="2"/>
            <a:r>
              <a:rPr lang="en-US" b="1" dirty="0"/>
              <a:t>Target journal: </a:t>
            </a:r>
            <a:r>
              <a:rPr lang="en-US" i="1" dirty="0"/>
              <a:t>Psychiatric Services, </a:t>
            </a:r>
            <a:r>
              <a:rPr lang="en-US" dirty="0"/>
              <a:t>6000 word </a:t>
            </a:r>
            <a:r>
              <a:rPr lang="en-US" dirty="0" smtClean="0"/>
              <a:t>limit</a:t>
            </a:r>
          </a:p>
          <a:p>
            <a:pPr marL="822960" lvl="2"/>
            <a:endParaRPr lang="en-US" dirty="0"/>
          </a:p>
          <a:p>
            <a:pPr marL="822960" lvl="2"/>
            <a:r>
              <a:rPr lang="en-US" b="1" dirty="0" smtClean="0"/>
              <a:t>Approach:	</a:t>
            </a:r>
          </a:p>
          <a:p>
            <a:pPr marL="110871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Work managed in a shared Google spreadsheet</a:t>
            </a:r>
          </a:p>
          <a:p>
            <a:pPr marL="110871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Divide into separate work teams to cover different topics</a:t>
            </a:r>
          </a:p>
          <a:p>
            <a:pPr marL="110871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parallel process to search (same search terms for race, clinical population)</a:t>
            </a:r>
          </a:p>
          <a:p>
            <a:pPr marL="110871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Document </a:t>
            </a:r>
            <a:r>
              <a:rPr lang="en-US" dirty="0"/>
              <a:t>PRISMA flow (Preferred Reporting Items for Systematic Reviews and </a:t>
            </a:r>
            <a:r>
              <a:rPr lang="en-US" dirty="0" smtClean="0"/>
              <a:t>Meta-Analyses)</a:t>
            </a:r>
          </a:p>
          <a:p>
            <a:pPr marL="110871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Submit drafts </a:t>
            </a:r>
          </a:p>
          <a:p>
            <a:pPr marL="110871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Integration and synthesis by Neely and editorial team 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1041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PRISMA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58BCA7-7741-664F-9A0F-3FB20B09C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27" y="1974519"/>
            <a:ext cx="11298306" cy="382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80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Paper Section Teams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805327"/>
              </p:ext>
            </p:extLst>
          </p:nvPr>
        </p:nvGraphicFramePr>
        <p:xfrm>
          <a:off x="839755" y="1741166"/>
          <a:ext cx="10315925" cy="3551824"/>
        </p:xfrm>
        <a:graphic>
          <a:graphicData uri="http://schemas.openxmlformats.org/drawingml/2006/table">
            <a:tbl>
              <a:tblPr/>
              <a:tblGrid>
                <a:gridCol w="2264144">
                  <a:extLst>
                    <a:ext uri="{9D8B030D-6E8A-4147-A177-3AD203B41FA5}">
                      <a16:colId xmlns:a16="http://schemas.microsoft.com/office/drawing/2014/main" val="1315106539"/>
                    </a:ext>
                  </a:extLst>
                </a:gridCol>
                <a:gridCol w="2304337">
                  <a:extLst>
                    <a:ext uri="{9D8B030D-6E8A-4147-A177-3AD203B41FA5}">
                      <a16:colId xmlns:a16="http://schemas.microsoft.com/office/drawing/2014/main" val="1218277209"/>
                    </a:ext>
                  </a:extLst>
                </a:gridCol>
                <a:gridCol w="3041188">
                  <a:extLst>
                    <a:ext uri="{9D8B030D-6E8A-4147-A177-3AD203B41FA5}">
                      <a16:colId xmlns:a16="http://schemas.microsoft.com/office/drawing/2014/main" val="1878792883"/>
                    </a:ext>
                  </a:extLst>
                </a:gridCol>
                <a:gridCol w="2706256">
                  <a:extLst>
                    <a:ext uri="{9D8B030D-6E8A-4147-A177-3AD203B41FA5}">
                      <a16:colId xmlns:a16="http://schemas.microsoft.com/office/drawing/2014/main" val="257066043"/>
                    </a:ext>
                  </a:extLst>
                </a:gridCol>
              </a:tblGrid>
              <a:tr h="908728">
                <a:tc>
                  <a:txBody>
                    <a:bodyPr/>
                    <a:lstStyle/>
                    <a:p>
                      <a:pPr marL="112713" lvl="0" indent="0" rtl="0" fontAlgn="t"/>
                      <a:r>
                        <a:rPr lang="en-US" b="1" dirty="0">
                          <a:effectLst/>
                        </a:rPr>
                        <a:t>Service Utilization of FEP or </a:t>
                      </a:r>
                      <a:r>
                        <a:rPr lang="en-US" b="1" dirty="0" smtClean="0">
                          <a:effectLst/>
                        </a:rPr>
                        <a:t>TAU</a:t>
                      </a:r>
                      <a:endParaRPr lang="en-US" b="1" dirty="0">
                        <a:effectLst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112713" lvl="0" indent="0" algn="l" defTabSz="914400" rtl="0" eaLnBrk="1" fontAlgn="t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Recovery and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112713" lvl="0" indent="0" algn="l" defTabSz="914400" rtl="0" eaLnBrk="1" fontAlgn="t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Service Provider Characteristics &amp; Service Delivery </a:t>
                      </a: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112713" lvl="0" indent="0" algn="l" defTabSz="914400" rtl="0" eaLnBrk="1" fontAlgn="t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Family customs, culture &amp; family involvement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treatment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575" marR="28575" marT="19050" marB="1905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279252"/>
                  </a:ext>
                </a:extLst>
              </a:tr>
              <a:tr h="440516"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Deepak Sarpal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1" dirty="0">
                          <a:effectLst/>
                        </a:rPr>
                        <a:t>Piper Meyer-</a:t>
                      </a:r>
                      <a:r>
                        <a:rPr lang="en-US" b="1" dirty="0" err="1">
                          <a:effectLst/>
                        </a:rPr>
                        <a:t>Kalos</a:t>
                      </a:r>
                      <a:endParaRPr lang="en-US" b="1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1" dirty="0">
                          <a:effectLst/>
                        </a:rPr>
                        <a:t>Dan Shapiro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b="1" dirty="0" err="1">
                          <a:effectLst/>
                        </a:rPr>
                        <a:t>Iruma</a:t>
                      </a:r>
                      <a:r>
                        <a:rPr lang="en-US" b="1" dirty="0">
                          <a:effectLst/>
                        </a:rPr>
                        <a:t> Bello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554638"/>
                  </a:ext>
                </a:extLst>
              </a:tr>
              <a:tr h="440516"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 dirty="0">
                          <a:effectLst/>
                        </a:rPr>
                        <a:t>Matthew </a:t>
                      </a:r>
                      <a:r>
                        <a:rPr lang="en-US" dirty="0" err="1">
                          <a:effectLst/>
                        </a:rPr>
                        <a:t>Hutnyan</a:t>
                      </a:r>
                      <a:endParaRPr lang="en-US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Tiana Sepahpour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Katie McCormick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Donna Bencivengo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1377609"/>
                  </a:ext>
                </a:extLst>
              </a:tr>
              <a:tr h="440516"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 dirty="0">
                          <a:effectLst/>
                        </a:rPr>
                        <a:t>Jess Taylor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 dirty="0">
                          <a:effectLst/>
                        </a:rPr>
                        <a:t>Anita </a:t>
                      </a:r>
                      <a:r>
                        <a:rPr lang="en-US" dirty="0" err="1">
                          <a:effectLst/>
                        </a:rPr>
                        <a:t>Kwashie</a:t>
                      </a:r>
                      <a:endParaRPr lang="en-US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Swati Nayar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Hong Ngo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1316007"/>
                  </a:ext>
                </a:extLst>
              </a:tr>
              <a:tr h="440516"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Emily Stein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 dirty="0">
                          <a:effectLst/>
                        </a:rPr>
                        <a:t>Ariel Currie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Preethy George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Stephen Smith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8685589"/>
                  </a:ext>
                </a:extLst>
              </a:tr>
              <a:tr h="440516"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Marne Chacon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Laura Tully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 dirty="0">
                          <a:effectLst/>
                        </a:rPr>
                        <a:t>Shaun Davis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Lisa Dixon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319179"/>
                  </a:ext>
                </a:extLst>
              </a:tr>
              <a:tr h="440516"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Justin Wilkey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r>
                        <a:rPr lang="en-US">
                          <a:effectLst/>
                        </a:rPr>
                        <a:t>Arun Nagendra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endParaRPr lang="en-US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2713" indent="0" rtl="0" fontAlgn="b"/>
                      <a:endParaRPr lang="en-US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7724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803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D80C3-DEF6-104D-95A9-4D83253A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</a:t>
            </a:r>
            <a:r>
              <a:rPr lang="en-US" dirty="0"/>
              <a:t>Level Data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FA3EB-FBA2-E041-8594-EC3840DB7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b="1" dirty="0"/>
              <a:t>Goal:  </a:t>
            </a:r>
            <a:r>
              <a:rPr lang="en-US" sz="2400" dirty="0"/>
              <a:t>Obtain program, clinic and agency characteristics across the 100+ clinics to describe key aspects of each and facilitate analyses related to aspects of implementation.</a:t>
            </a:r>
          </a:p>
          <a:p>
            <a:r>
              <a:rPr lang="en-US" sz="2400" b="1" dirty="0"/>
              <a:t>Mechanism:  </a:t>
            </a:r>
            <a:r>
              <a:rPr lang="en-US" sz="2400" dirty="0"/>
              <a:t>A form or questionnaire, collected at multiple time points -- details to be determined by the Steering Committee in the upcoming months. </a:t>
            </a:r>
          </a:p>
          <a:p>
            <a:r>
              <a:rPr lang="en-US" sz="2400" b="1" dirty="0" smtClean="0"/>
              <a:t>Current status: </a:t>
            </a:r>
            <a:r>
              <a:rPr lang="en-US" sz="2400" dirty="0" smtClean="0"/>
              <a:t>Steering Committee is providing feedback, to be integrated into a revised version by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Today’s task: </a:t>
            </a:r>
          </a:p>
          <a:p>
            <a:pPr lvl="1"/>
            <a:r>
              <a:rPr lang="en-US" sz="2200" dirty="0" smtClean="0"/>
              <a:t>Are the </a:t>
            </a:r>
            <a:r>
              <a:rPr lang="en-US" sz="2200" dirty="0"/>
              <a:t>questions </a:t>
            </a:r>
            <a:r>
              <a:rPr lang="en-US" sz="2200" dirty="0" smtClean="0"/>
              <a:t>relevant </a:t>
            </a:r>
            <a:r>
              <a:rPr lang="en-US" sz="2200" dirty="0"/>
              <a:t>to race, ethnicity, disparities, equity and other related </a:t>
            </a:r>
            <a:r>
              <a:rPr lang="en-US" sz="2200" dirty="0" smtClean="0"/>
              <a:t>areas that are currently included (items 39-45) the “right” ones? Can we wordsmith some of these to improve them? 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6779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5852FB9-FDB8-0B40-9233-80874FB329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67" t="7579" r="12676"/>
          <a:stretch/>
        </p:blipFill>
        <p:spPr>
          <a:xfrm>
            <a:off x="2719754" y="661079"/>
            <a:ext cx="6752492" cy="478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9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2CE072-20CD-4B4E-9A0C-A842E3F4BC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96" r="8970" b="36010"/>
          <a:stretch/>
        </p:blipFill>
        <p:spPr>
          <a:xfrm>
            <a:off x="160628" y="773723"/>
            <a:ext cx="6251895" cy="4652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D31CB2-96B6-094C-8AD9-D2E80F20CE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409" b="3063"/>
          <a:stretch/>
        </p:blipFill>
        <p:spPr>
          <a:xfrm>
            <a:off x="6823615" y="773723"/>
            <a:ext cx="5368385" cy="25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4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 Really Wish That Bloggers Linked Images Consistently {Discussion} |">
            <a:extLst>
              <a:ext uri="{FF2B5EF4-FFF2-40B4-BE49-F238E27FC236}">
                <a16:creationId xmlns:a16="http://schemas.microsoft.com/office/drawing/2014/main" id="{8F5E3933-8144-7144-9CD7-B1B0AFD9E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165" y="1543527"/>
            <a:ext cx="7519670" cy="284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14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6211</TotalTime>
  <Words>368</Words>
  <Application>Microsoft Office PowerPoint</Application>
  <PresentationFormat>Widescreen</PresentationFormat>
  <Paragraphs>60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Retrospect</vt:lpstr>
      <vt:lpstr>Racial Equity &amp; Disparities Research/CAB Workgroup</vt:lpstr>
      <vt:lpstr>Agenda</vt:lpstr>
      <vt:lpstr>Research Review Article</vt:lpstr>
      <vt:lpstr>Modified PRISMA</vt:lpstr>
      <vt:lpstr>Review Paper Section Teams</vt:lpstr>
      <vt:lpstr>Program Level Data Collection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Feedback Received from Hubs</dc:title>
  <dc:creator>Tamara Daley</dc:creator>
  <cp:lastModifiedBy>Tamara Daley</cp:lastModifiedBy>
  <cp:revision>299</cp:revision>
  <dcterms:created xsi:type="dcterms:W3CDTF">2020-03-30T20:10:10Z</dcterms:created>
  <dcterms:modified xsi:type="dcterms:W3CDTF">2021-04-07T13:34:38Z</dcterms:modified>
</cp:coreProperties>
</file>